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517" r:id="rId2"/>
    <p:sldId id="412" r:id="rId3"/>
    <p:sldId id="414" r:id="rId4"/>
    <p:sldId id="420" r:id="rId5"/>
    <p:sldId id="258" r:id="rId6"/>
    <p:sldId id="422" r:id="rId7"/>
    <p:sldId id="423" r:id="rId8"/>
    <p:sldId id="413" r:id="rId9"/>
    <p:sldId id="416" r:id="rId10"/>
    <p:sldId id="266" r:id="rId11"/>
    <p:sldId id="271" r:id="rId12"/>
    <p:sldId id="300" r:id="rId13"/>
    <p:sldId id="417" r:id="rId14"/>
    <p:sldId id="301" r:id="rId15"/>
    <p:sldId id="324" r:id="rId16"/>
    <p:sldId id="319" r:id="rId17"/>
    <p:sldId id="424" r:id="rId18"/>
    <p:sldId id="330" r:id="rId19"/>
    <p:sldId id="331" r:id="rId20"/>
    <p:sldId id="332" r:id="rId21"/>
    <p:sldId id="381" r:id="rId22"/>
    <p:sldId id="382" r:id="rId23"/>
    <p:sldId id="384" r:id="rId24"/>
    <p:sldId id="394" r:id="rId25"/>
    <p:sldId id="421" r:id="rId26"/>
    <p:sldId id="419" r:id="rId27"/>
  </p:sldIdLst>
  <p:sldSz cx="9144000" cy="6858000" type="screen4x3"/>
  <p:notesSz cx="6858000" cy="9144000"/>
  <p:defaultTextStyle>
    <a:defPPr>
      <a:defRPr lang="sw-K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ECE17C-1BB5-4045-A5D2-90B990C4ED77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w-K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w-K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2C88A7-8D83-4DFD-84D0-5992B2BE7244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6AC356-DC0D-494C-999D-8F6BE1528F27}" type="slidenum">
              <a:rPr lang="sw-K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sw-K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2D5354F-2BF5-4C0A-9DAE-8EF41F8C4837}" type="slidenum">
              <a:rPr lang="sw-KE" smtClean="0"/>
              <a:pPr>
                <a:defRPr/>
              </a:pPr>
              <a:t>20</a:t>
            </a:fld>
            <a:endParaRPr lang="sw-K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98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EFBD94-D7BD-494E-86F0-2B348BFE659B}" type="slidenum">
              <a:rPr lang="sw-KE" smtClean="0"/>
              <a:pPr>
                <a:defRPr/>
              </a:pPr>
              <a:t>21</a:t>
            </a:fld>
            <a:endParaRPr lang="sw-K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08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FD2B67-5D5A-4E4C-ACD9-B1DECE93B4E8}" type="slidenum">
              <a:rPr lang="sw-KE" smtClean="0"/>
              <a:pPr>
                <a:defRPr/>
              </a:pPr>
              <a:t>22</a:t>
            </a:fld>
            <a:endParaRPr lang="sw-K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29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0FC038-C9C9-44B1-96F4-CADF27C2C20B}" type="slidenum">
              <a:rPr lang="sw-KE" smtClean="0"/>
              <a:pPr>
                <a:defRPr/>
              </a:pPr>
              <a:t>23</a:t>
            </a:fld>
            <a:endParaRPr lang="sw-K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70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0E586BA-E354-4E2B-87BA-E7F6D6D501E6}" type="slidenum">
              <a:rPr lang="sw-KE" smtClean="0"/>
              <a:pPr>
                <a:defRPr/>
              </a:pPr>
              <a:t>24</a:t>
            </a:fld>
            <a:endParaRPr lang="sw-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D2EEB4-155F-4AA8-B4E9-1B74F14ED213}" type="slidenum">
              <a:rPr lang="sw-KE" smtClean="0"/>
              <a:pPr>
                <a:defRPr/>
              </a:pPr>
              <a:t>10</a:t>
            </a:fld>
            <a:endParaRPr lang="sw-K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AB9E72-0EDA-4A6A-A353-F89155ABAF4A}" type="slidenum">
              <a:rPr lang="sw-KE" smtClean="0"/>
              <a:pPr>
                <a:defRPr/>
              </a:pPr>
              <a:t>11</a:t>
            </a:fld>
            <a:endParaRPr lang="sw-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30A84C-434D-4360-9735-1FC036C4CFF3}" type="slidenum">
              <a:rPr lang="sw-KE" smtClean="0"/>
              <a:pPr>
                <a:defRPr/>
              </a:pPr>
              <a:t>12</a:t>
            </a:fld>
            <a:endParaRPr lang="sw-K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081781-B3B3-4151-8F55-12B9B1F7EA9A}" type="slidenum">
              <a:rPr lang="sw-KE" smtClean="0"/>
              <a:pPr>
                <a:defRPr/>
              </a:pPr>
              <a:t>14</a:t>
            </a:fld>
            <a:endParaRPr lang="sw-K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1B6149-2FC2-4031-B177-1DBFD27780E5}" type="slidenum">
              <a:rPr lang="sw-KE" smtClean="0"/>
              <a:pPr>
                <a:defRPr/>
              </a:pPr>
              <a:t>15</a:t>
            </a:fld>
            <a:endParaRPr lang="sw-K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5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D3E587-A163-448D-865D-42D4269E5A9F}" type="slidenum">
              <a:rPr lang="sw-KE" smtClean="0"/>
              <a:pPr>
                <a:defRPr/>
              </a:pPr>
              <a:t>16</a:t>
            </a:fld>
            <a:endParaRPr lang="sw-K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0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8B37F6-058D-49FA-8F15-46F8FAC44596}" type="slidenum">
              <a:rPr lang="sw-KE" smtClean="0"/>
              <a:pPr>
                <a:defRPr/>
              </a:pPr>
              <a:t>18</a:t>
            </a:fld>
            <a:endParaRPr lang="sw-K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B47923-B1EB-4E40-B0FB-58EF887A2393}" type="slidenum">
              <a:rPr lang="sw-KE" smtClean="0"/>
              <a:pPr>
                <a:defRPr/>
              </a:pPr>
              <a:t>19</a:t>
            </a:fld>
            <a:endParaRPr lang="sw-K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9F416-3248-41BD-A55E-62A932A22E3A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C57B-81B9-4DF1-9D1F-BE677CCF81A4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0CE23-DA51-4218-A5B6-1C9FDA5F5DB4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CA7C-1D86-4F83-A384-8C57BADBC9B5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0F87D-4FF3-43EB-8FFD-F12AC1A5A9C0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5511A-9441-423B-9B97-0939E5BE47D4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A6E2E-DC4D-4930-8AA3-FF8563EECABE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A562C-5A28-4A1A-884C-2311987A9E62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2A83A-6E1D-4FBA-AAF0-03F4BD6B1057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C5E77-9135-4C7B-BF2B-91B2DD746B00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w-K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w-K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8BEAF-D10A-437D-96DE-EA76B610551D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7ECFC-47A4-4476-B8AF-8313C720DC08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w-K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w-K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DCC65-C6C8-43F2-8BE9-EE312DF03E22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02970-40B5-4129-95AC-7B5A1722443C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4C4B3-0C27-4580-8477-9D464B645271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30182-8DA9-413C-9C48-83D08D3BD2E2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3EFFA-3159-4BC5-BE47-7977BFE6A094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3D59F-0CE8-404A-B77A-7E97DA611786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w-K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2B530-F05D-4E6E-97D9-F0270C83FC50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02FF3-C0B4-448D-A68C-B3004B731AA1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w-K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13B08-B8C0-4889-A9E3-1E4CE1260401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C488F-6388-4B20-AA7B-1EF303391E32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sw-KE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w-K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70B726-E47E-4FF8-AF56-2252B7ACDCBD}" type="datetimeFigureOut">
              <a:rPr lang="sw-KE"/>
              <a:pPr>
                <a:defRPr/>
              </a:pPr>
              <a:t>05/11/2025</a:t>
            </a:fld>
            <a:endParaRPr lang="sw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w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06EC3D-1248-4425-ADF1-CAE4404B2792}" type="slidenum">
              <a:rPr lang="sw-KE"/>
              <a:pPr>
                <a:defRPr/>
              </a:pPr>
              <a:t>‹#›</a:t>
            </a:fld>
            <a:endParaRPr lang="sw-K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w-K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E5227-FAF0-44CA-AB17-B8AEB0648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93186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MODULE TWO</a:t>
            </a:r>
            <a:b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COMMUNICABLE DISEASES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C16F8B-81F0-4446-8A40-328995AE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65E7D-12FD-4F7B-B742-165D5D3E910D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480205-9C24-47D5-BA6D-EC6ACF840B4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905" y="1733233"/>
            <a:ext cx="5076190" cy="3391535"/>
          </a:xfrm>
          <a:prstGeom prst="ellipse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br>
              <a:rPr lang="en-US" sz="3600" b="1"/>
            </a:br>
            <a:r>
              <a:rPr lang="en-US" sz="3600" b="1">
                <a:solidFill>
                  <a:srgbClr val="FF0000"/>
                </a:solidFill>
              </a:rPr>
              <a:t>Salmonella food poisoning outbreaks </a:t>
            </a:r>
            <a:br>
              <a:rPr lang="sw-KE" sz="3200"/>
            </a:br>
            <a:endParaRPr lang="sw-KE" sz="320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/>
              <a:t>Outbreaks occur in different forms:</a:t>
            </a:r>
          </a:p>
          <a:p>
            <a:pPr eaLnBrk="1" hangingPunct="1">
              <a:buFont typeface="Arial" charset="0"/>
              <a:buNone/>
            </a:pPr>
            <a:r>
              <a:rPr lang="en-US"/>
              <a:t>a). </a:t>
            </a:r>
            <a:r>
              <a:rPr lang="en-US">
                <a:solidFill>
                  <a:srgbClr val="0070C0"/>
                </a:solidFill>
              </a:rPr>
              <a:t>Sporadic cases </a:t>
            </a:r>
            <a:r>
              <a:rPr lang="en-US"/>
              <a:t>involving only one or two persons in a household</a:t>
            </a:r>
            <a:endParaRPr lang="sw-KE"/>
          </a:p>
          <a:p>
            <a:pPr eaLnBrk="1" hangingPunct="1">
              <a:buFont typeface="Arial" charset="0"/>
              <a:buNone/>
            </a:pPr>
            <a:r>
              <a:rPr lang="en-US"/>
              <a:t>b). </a:t>
            </a:r>
            <a:r>
              <a:rPr lang="en-US">
                <a:solidFill>
                  <a:srgbClr val="0070C0"/>
                </a:solidFill>
              </a:rPr>
              <a:t>Family outbreaks </a:t>
            </a:r>
            <a:r>
              <a:rPr lang="en-US"/>
              <a:t>in which several members of the family are affected</a:t>
            </a:r>
            <a:endParaRPr lang="sw-KE"/>
          </a:p>
          <a:p>
            <a:pPr eaLnBrk="1" hangingPunct="1">
              <a:buFont typeface="Arial" charset="0"/>
              <a:buNone/>
            </a:pPr>
            <a:r>
              <a:rPr lang="en-US"/>
              <a:t>c). </a:t>
            </a:r>
            <a:r>
              <a:rPr lang="en-US">
                <a:solidFill>
                  <a:srgbClr val="0070C0"/>
                </a:solidFill>
              </a:rPr>
              <a:t>Large outbreaks </a:t>
            </a:r>
            <a:r>
              <a:rPr lang="en-US"/>
              <a:t>caused by a widely distributed infective food item</a:t>
            </a:r>
          </a:p>
          <a:p>
            <a:pPr eaLnBrk="1" hangingPunct="1">
              <a:buFont typeface="Arial" charset="0"/>
              <a:buNone/>
            </a:pPr>
            <a:r>
              <a:rPr lang="en-US"/>
              <a:t>d). </a:t>
            </a:r>
            <a:r>
              <a:rPr lang="en-US">
                <a:solidFill>
                  <a:srgbClr val="0070C0"/>
                </a:solidFill>
              </a:rPr>
              <a:t>Institutional outbreaks </a:t>
            </a:r>
            <a:r>
              <a:rPr lang="en-US"/>
              <a:t>which may be caused by a contaminated single food item.</a:t>
            </a:r>
            <a:endParaRPr lang="sw-KE"/>
          </a:p>
          <a:p>
            <a:pPr eaLnBrk="1" hangingPunct="1"/>
            <a:endParaRPr lang="sw-K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sz="3600" b="1"/>
            </a:br>
            <a:r>
              <a:rPr lang="en-US" sz="3600" b="1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Typhoid and Paratyphoid fever </a:t>
            </a:r>
            <a:br>
              <a:rPr lang="en-US" sz="3600" b="1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3600" b="1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(Enteric fevers)</a:t>
            </a:r>
            <a:br>
              <a:rPr lang="sw-KE"/>
            </a:br>
            <a:endParaRPr lang="sw-KE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Enteric fevers include typhoid and paratyphoid fevers caused by </a:t>
            </a:r>
            <a:r>
              <a:rPr lang="en-US" sz="3000" i="1" dirty="0"/>
              <a:t>Salmonella </a:t>
            </a:r>
            <a:r>
              <a:rPr lang="en-US" sz="3000" i="1" dirty="0" err="1"/>
              <a:t>typhi</a:t>
            </a:r>
            <a:r>
              <a:rPr lang="en-US" sz="3000" dirty="0"/>
              <a:t> and </a:t>
            </a:r>
            <a:r>
              <a:rPr lang="en-US" sz="3000" i="1" dirty="0"/>
              <a:t>Salmonella </a:t>
            </a:r>
            <a:r>
              <a:rPr lang="en-US" sz="3000" i="1" dirty="0" err="1"/>
              <a:t>paratyphi</a:t>
            </a:r>
            <a:r>
              <a:rPr lang="en-US" sz="3000" dirty="0"/>
              <a:t> A, B and C respectively.</a:t>
            </a:r>
          </a:p>
          <a:p>
            <a:endParaRPr lang="en-US" sz="3000" dirty="0"/>
          </a:p>
          <a:p>
            <a:r>
              <a:rPr lang="en-US" sz="3000" dirty="0"/>
              <a:t>The incubation period is usually 2 weeks, but might vary between 3 and 28 days for typhoid fever and between 1 and 15 days for the paratyphoid fevers. </a:t>
            </a:r>
          </a:p>
          <a:p>
            <a:endParaRPr lang="en-US" sz="3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>
              <a:defRPr/>
            </a:pPr>
            <a:br>
              <a:rPr lang="en-US" b="1" dirty="0"/>
            </a:b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Cholera</a:t>
            </a:r>
            <a:br>
              <a:rPr lang="sw-KE" dirty="0"/>
            </a:br>
            <a:endParaRPr lang="sw-KE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/>
              <a:t>Cholera is caused by </a:t>
            </a:r>
            <a:r>
              <a:rPr lang="en-US" i="1"/>
              <a:t>Vibrio cholera</a:t>
            </a:r>
            <a:r>
              <a:rPr lang="en-US"/>
              <a:t> bacterium. </a:t>
            </a:r>
          </a:p>
          <a:p>
            <a:r>
              <a:rPr lang="en-US"/>
              <a:t>Cholera vibrios are ingested in drink or food. In natural infection, the dosage is usually very small. </a:t>
            </a:r>
          </a:p>
          <a:p>
            <a:r>
              <a:rPr lang="en-US"/>
              <a:t>The organism multiply in the  small intestine to produce a very potent enterotoxin, which stimulates a persistent out pouring of isotonic fluid by the gut mucosal cells. </a:t>
            </a:r>
            <a:endParaRPr lang="sw-K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Others\Comm; Med\1st and 2nd year classes\stop-chol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55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>
              <a:defRPr/>
            </a:pPr>
            <a:r>
              <a:rPr lang="en-US" sz="4000" dirty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Transmission</a:t>
            </a:r>
            <a:endParaRPr lang="sw-KE" sz="4000" dirty="0">
              <a:solidFill>
                <a:schemeClr val="accent6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sz="3000"/>
              <a:t>Man is the only natural host of the cholera vibrios  </a:t>
            </a:r>
          </a:p>
          <a:p>
            <a:r>
              <a:rPr lang="en-US" sz="3000"/>
              <a:t>Spread of infection is from person-to-person, through contaminated water or foods.</a:t>
            </a:r>
          </a:p>
          <a:p>
            <a:r>
              <a:rPr lang="en-US" sz="3000"/>
              <a:t> Shrimps and vegetables are the most frequent carriers. </a:t>
            </a:r>
          </a:p>
          <a:p>
            <a:r>
              <a:rPr lang="en-US" sz="3000"/>
              <a:t>Cholera is an infection of crowded poor class communities and it tends to persist in such areas.</a:t>
            </a:r>
          </a:p>
          <a:p>
            <a:r>
              <a:rPr lang="en-US" sz="3000"/>
              <a:t>Cholera outbreaks occur either as explosive epidemics usually in non-endemic areas or as protracted epidemic waves in endemic areas</a:t>
            </a:r>
          </a:p>
          <a:p>
            <a:endParaRPr lang="sw-K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>
              <a:defRPr/>
            </a:pP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Characteristics of viral food borne infections</a:t>
            </a:r>
            <a:endParaRPr lang="sw-KE" sz="3600" dirty="0">
              <a:solidFill>
                <a:schemeClr val="accent6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041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571500" indent="-514350">
              <a:buFont typeface="Wingdings" pitchFamily="2" charset="2"/>
              <a:buChar char="q"/>
              <a:defRPr/>
            </a:pPr>
            <a:r>
              <a:rPr lang="en-US" sz="2800" dirty="0"/>
              <a:t>Only a few viral particles are necessary for the disease to develop</a:t>
            </a:r>
          </a:p>
          <a:p>
            <a:pPr marL="571500" indent="-514350">
              <a:buFont typeface="Wingdings" pitchFamily="2" charset="2"/>
              <a:buChar char="q"/>
              <a:defRPr/>
            </a:pPr>
            <a:r>
              <a:rPr lang="en-US" sz="2800" dirty="0"/>
              <a:t>High numbers of viral particles are further transmitted via feces of infected persons (up to 10</a:t>
            </a:r>
            <a:r>
              <a:rPr lang="en-US" sz="2800" baseline="30000" dirty="0"/>
              <a:t>11</a:t>
            </a:r>
            <a:r>
              <a:rPr lang="en-US" sz="2800" dirty="0"/>
              <a:t> particles per gram of feces.</a:t>
            </a:r>
          </a:p>
          <a:p>
            <a:pPr marL="571500" indent="-514350">
              <a:buFont typeface="Wingdings" pitchFamily="2" charset="2"/>
              <a:buChar char="q"/>
              <a:defRPr/>
            </a:pPr>
            <a:r>
              <a:rPr lang="en-US" sz="2800" dirty="0"/>
              <a:t>Specific lining cells are necessary for virus replication. Accordingly they cannot multiply in foods or water.</a:t>
            </a:r>
          </a:p>
          <a:p>
            <a:pPr marL="571500" indent="-514350">
              <a:buFont typeface="Wingdings" pitchFamily="2" charset="2"/>
              <a:buChar char="q"/>
              <a:defRPr/>
            </a:pPr>
            <a:r>
              <a:rPr lang="en-US" sz="2800" dirty="0"/>
              <a:t>Food borne virus are relatively stable and acid resistant outside host cells</a:t>
            </a:r>
          </a:p>
          <a:p>
            <a:pPr marL="571500" indent="-514350">
              <a:buFont typeface="Arial" charset="0"/>
              <a:buNone/>
              <a:defRPr/>
            </a:pPr>
            <a:endParaRPr lang="en-US" sz="3600" dirty="0"/>
          </a:p>
          <a:p>
            <a:pPr>
              <a:defRPr/>
            </a:pPr>
            <a:endParaRPr lang="sw-K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>
              <a:defRPr/>
            </a:pP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Infectious hepatitis A</a:t>
            </a:r>
            <a:endParaRPr lang="sw-KE" sz="3600" dirty="0">
              <a:solidFill>
                <a:schemeClr val="accent6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/>
              <a:t>The incubation period is long, being an average of 30 days (range 15-50 days). </a:t>
            </a:r>
          </a:p>
          <a:p>
            <a:pPr>
              <a:buFont typeface="Wingdings" pitchFamily="2" charset="2"/>
              <a:buChar char="§"/>
            </a:pPr>
            <a:r>
              <a:rPr lang="en-US"/>
              <a:t>It is a systemic infection characterized by gastrointestinal manifestations and liver injury, fever, malaise anorexia, nausea, abdominal discomfort, bile in urine and jaundice. </a:t>
            </a:r>
          </a:p>
          <a:p>
            <a:pPr>
              <a:buFont typeface="Wingdings" pitchFamily="2" charset="2"/>
              <a:buChar char="§"/>
            </a:pPr>
            <a:r>
              <a:rPr lang="en-US"/>
              <a:t>The duration of the disease could be from a few weeks to several months.</a:t>
            </a:r>
            <a:endParaRPr lang="sw-KE"/>
          </a:p>
          <a:p>
            <a:endParaRPr lang="sw-K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Others\Comm; Med\1st and 2nd year classes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"/>
            <a:ext cx="86106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>
              <a:defRPr/>
            </a:pPr>
            <a:br>
              <a:rPr lang="en-US" b="1" dirty="0"/>
            </a:br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FOOD BORNE INTOXICATIONS</a:t>
            </a:r>
            <a:br>
              <a:rPr lang="sw-KE" dirty="0"/>
            </a:br>
            <a:endParaRPr lang="sw-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2800" dirty="0"/>
              <a:t>These are diseases caused by consumption of food containing: 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 err="1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Biotoxicants</a:t>
            </a:r>
            <a:r>
              <a:rPr lang="en-US" sz="2800" dirty="0"/>
              <a:t> which are found in tissues of certain plants and animals.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Metabolic products (toxins) </a:t>
            </a:r>
            <a:r>
              <a:rPr lang="en-US" sz="2800" dirty="0"/>
              <a:t>formed and excreted by microorganisms (such as bacteria, fungi and algae), while they multiply in food, or in gastrointestinal tract of man.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Poisonous substances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800" dirty="0"/>
              <a:t>which may be intentionally or unintentionally added to food during production, processing, transportation or storage</a:t>
            </a:r>
            <a:r>
              <a:rPr lang="en-US" dirty="0"/>
              <a:t>. </a:t>
            </a:r>
          </a:p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Food borne intoxications……</a:t>
            </a:r>
            <a:endParaRPr lang="sw-KE" dirty="0">
              <a:solidFill>
                <a:schemeClr val="accent3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3000"/>
              <a:t>Food borne intoxications have </a:t>
            </a:r>
            <a:r>
              <a:rPr lang="en-US" sz="3000" b="1">
                <a:solidFill>
                  <a:srgbClr val="FF0000"/>
                </a:solidFill>
              </a:rPr>
              <a:t>short incubation</a:t>
            </a:r>
            <a:r>
              <a:rPr lang="en-US" sz="3000">
                <a:solidFill>
                  <a:srgbClr val="FF0000"/>
                </a:solidFill>
              </a:rPr>
              <a:t> </a:t>
            </a:r>
            <a:r>
              <a:rPr lang="en-US" sz="3000"/>
              <a:t>periods (minutes to hours) and are characterized by </a:t>
            </a:r>
            <a:r>
              <a:rPr lang="en-US" sz="3000" b="1">
                <a:solidFill>
                  <a:srgbClr val="FF0000"/>
                </a:solidFill>
              </a:rPr>
              <a:t>lack of fever</a:t>
            </a:r>
            <a:r>
              <a:rPr lang="en-US" sz="3000"/>
              <a:t>.</a:t>
            </a:r>
          </a:p>
          <a:p>
            <a:pPr>
              <a:buFont typeface="Arial" charset="0"/>
              <a:buNone/>
            </a:pPr>
            <a:r>
              <a:rPr lang="en-US" sz="3000"/>
              <a:t>Food borne intoxications can be classified into:</a:t>
            </a:r>
            <a:endParaRPr lang="sw-KE" sz="3000"/>
          </a:p>
          <a:p>
            <a:pPr marL="914400" lvl="1" indent="-514350">
              <a:buFont typeface="Calibri" pitchFamily="34" charset="0"/>
              <a:buAutoNum type="alphaLcPeriod"/>
            </a:pPr>
            <a:r>
              <a:rPr lang="en-US" sz="3000"/>
              <a:t>Bacterial intoxications	</a:t>
            </a:r>
            <a:endParaRPr lang="sw-KE" sz="3000"/>
          </a:p>
          <a:p>
            <a:pPr marL="914400" lvl="1" indent="-514350">
              <a:buFont typeface="Calibri" pitchFamily="34" charset="0"/>
              <a:buAutoNum type="alphaLcPeriod"/>
            </a:pPr>
            <a:r>
              <a:rPr lang="en-US" sz="3000"/>
              <a:t>Fungal intoxications	</a:t>
            </a:r>
            <a:endParaRPr lang="sw-KE" sz="3000"/>
          </a:p>
          <a:p>
            <a:pPr marL="914400" lvl="1" indent="-514350">
              <a:buFont typeface="Calibri" pitchFamily="34" charset="0"/>
              <a:buAutoNum type="alphaLcPeriod"/>
            </a:pPr>
            <a:r>
              <a:rPr lang="en-US" sz="3000"/>
              <a:t>Chemical intoxication	</a:t>
            </a:r>
            <a:endParaRPr lang="sw-KE" sz="3000"/>
          </a:p>
          <a:p>
            <a:pPr marL="914400" lvl="1" indent="-514350">
              <a:buFont typeface="Calibri" pitchFamily="34" charset="0"/>
              <a:buAutoNum type="alphaLcPeriod"/>
            </a:pPr>
            <a:r>
              <a:rPr lang="en-US" sz="3000"/>
              <a:t>Plant toxicants, and </a:t>
            </a:r>
            <a:endParaRPr lang="sw-KE" sz="3000"/>
          </a:p>
          <a:p>
            <a:pPr marL="914400" lvl="1" indent="-514350">
              <a:buFont typeface="Calibri" pitchFamily="34" charset="0"/>
              <a:buAutoNum type="alphaLcPeriod"/>
            </a:pPr>
            <a:r>
              <a:rPr lang="en-US" sz="3000"/>
              <a:t>Poisonous animals.</a:t>
            </a:r>
            <a:endParaRPr lang="sw-KE" sz="3000"/>
          </a:p>
          <a:p>
            <a:pPr>
              <a:buFont typeface="Arial" charset="0"/>
              <a:buNone/>
            </a:pPr>
            <a:endParaRPr lang="sw-KE"/>
          </a:p>
          <a:p>
            <a:endParaRPr lang="sw-K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7772400" cy="1600200"/>
          </a:xfrm>
        </p:spPr>
        <p:txBody>
          <a:bodyPr/>
          <a:lstStyle/>
          <a:p>
            <a:br>
              <a:rPr lang="en-US" dirty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667000"/>
            <a:ext cx="7543800" cy="3886200"/>
          </a:xfrm>
        </p:spPr>
        <p:txBody>
          <a:bodyPr/>
          <a:lstStyle/>
          <a:p>
            <a:pPr>
              <a:defRPr/>
            </a:pPr>
            <a:endParaRPr lang="en-US" sz="18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0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0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0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0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2052" name="Picture 4" descr="D:\Others\Comm; Med\1st and 2nd year classes\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1333501"/>
            <a:ext cx="586740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br>
              <a:rPr lang="en-US" sz="3200"/>
            </a:br>
            <a:r>
              <a:rPr lang="en-US" sz="3200" b="1">
                <a:solidFill>
                  <a:schemeClr val="accent1"/>
                </a:solidFill>
                <a:latin typeface="Aharoni" pitchFamily="2" charset="-79"/>
                <a:cs typeface="Aharoni" pitchFamily="2" charset="-79"/>
              </a:rPr>
              <a:t>BACTERIAL FOOD BORNE INTOXICATIONS</a:t>
            </a:r>
            <a:br>
              <a:rPr lang="sw-KE"/>
            </a:br>
            <a:endParaRPr lang="sw-KE"/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742950" indent="-742950">
              <a:buFont typeface="Calibri" pitchFamily="34" charset="0"/>
              <a:buAutoNum type="arabicPeriod"/>
            </a:pPr>
            <a:r>
              <a:rPr lang="en-US" sz="4000" i="1"/>
              <a:t>Staphylococcus aureus</a:t>
            </a:r>
            <a:r>
              <a:rPr lang="en-US" sz="4000"/>
              <a:t> intoxication</a:t>
            </a:r>
          </a:p>
          <a:p>
            <a:pPr marL="742950" indent="-742950">
              <a:buFont typeface="Calibri" pitchFamily="34" charset="0"/>
              <a:buAutoNum type="arabicPeriod"/>
            </a:pPr>
            <a:r>
              <a:rPr lang="en-US" sz="4000" i="1"/>
              <a:t>Bacillus cereus </a:t>
            </a:r>
            <a:r>
              <a:rPr lang="en-US" sz="4000"/>
              <a:t>food borne intoxication</a:t>
            </a:r>
          </a:p>
          <a:p>
            <a:pPr marL="742950" indent="-742950">
              <a:buFont typeface="Calibri" pitchFamily="34" charset="0"/>
              <a:buAutoNum type="arabicPeriod"/>
            </a:pPr>
            <a:r>
              <a:rPr lang="en-US" sz="4000" i="1"/>
              <a:t>Clostridium perfringens</a:t>
            </a:r>
            <a:r>
              <a:rPr lang="en-US" sz="4000"/>
              <a:t> food borne intoxication</a:t>
            </a:r>
          </a:p>
          <a:p>
            <a:pPr marL="742950" indent="-742950">
              <a:buFont typeface="Calibri" pitchFamily="34" charset="0"/>
              <a:buAutoNum type="arabicPeriod"/>
            </a:pPr>
            <a:r>
              <a:rPr lang="en-US" sz="4000" i="1"/>
              <a:t>Clostridium botulinum </a:t>
            </a:r>
            <a:r>
              <a:rPr lang="en-US" sz="4000"/>
              <a:t>food borne intoxication</a:t>
            </a:r>
            <a:endParaRPr lang="sw-KE" sz="4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400" b="1">
                <a:solidFill>
                  <a:srgbClr val="0070C0"/>
                </a:solidFill>
              </a:rPr>
              <a:t>CHEMICAL FOODBORNE INTOXICATION</a:t>
            </a:r>
            <a:endParaRPr lang="sw-KE" sz="3400">
              <a:solidFill>
                <a:srgbClr val="0070C0"/>
              </a:solidFill>
            </a:endParaRPr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sz="2800"/>
              <a:t>This is a type of food borne intoxication arising from consumption of food containing poisonous chemicals, </a:t>
            </a:r>
          </a:p>
          <a:p>
            <a:r>
              <a:rPr lang="en-US" sz="2800"/>
              <a:t>These may be intentionally or unintentionally added to foods as a result of producing, processing, transporting or storage. </a:t>
            </a:r>
          </a:p>
          <a:p>
            <a:r>
              <a:rPr lang="en-US" sz="2800"/>
              <a:t>A number of substances can enter the food chain from the environment and through their use as growth promoters or veterinary therapeutics giving rise to chemical residues.</a:t>
            </a:r>
            <a:endParaRPr lang="sw-KE" sz="2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Chemical substances involved</a:t>
            </a:r>
            <a:endParaRPr lang="sw-KE" sz="360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/>
              <a:t>Chemical food borne intoxication involve the following substances:</a:t>
            </a:r>
            <a:endParaRPr lang="sw-KE" dirty="0"/>
          </a:p>
          <a:p>
            <a:pPr marL="514350" indent="-514350">
              <a:defRPr/>
            </a:pPr>
            <a:r>
              <a:rPr lang="en-US" dirty="0"/>
              <a:t>Heavy metals e.g. antimony, mercury, arsenic, </a:t>
            </a:r>
            <a:r>
              <a:rPr lang="en-US" dirty="0" err="1"/>
              <a:t>flouride</a:t>
            </a:r>
            <a:r>
              <a:rPr lang="en-US" dirty="0"/>
              <a:t>, lead,  cadmium, cyanide etc.</a:t>
            </a:r>
            <a:endParaRPr lang="sw-KE" dirty="0"/>
          </a:p>
          <a:p>
            <a:pPr marL="514350" indent="-514350">
              <a:defRPr/>
            </a:pPr>
            <a:r>
              <a:rPr lang="en-US" dirty="0"/>
              <a:t>Pesticides and insecticides e.g. DDT, BHC </a:t>
            </a:r>
            <a:r>
              <a:rPr lang="en-US" dirty="0" err="1"/>
              <a:t>Organochlorines</a:t>
            </a:r>
            <a:r>
              <a:rPr lang="en-US" dirty="0"/>
              <a:t> and organophosphates.</a:t>
            </a:r>
            <a:endParaRPr lang="sw-KE" dirty="0"/>
          </a:p>
          <a:p>
            <a:pPr marL="514350" indent="-514350">
              <a:defRPr/>
            </a:pPr>
            <a:r>
              <a:rPr lang="en-US" dirty="0"/>
              <a:t>Herbicides</a:t>
            </a:r>
            <a:endParaRPr lang="sw-KE" dirty="0"/>
          </a:p>
          <a:p>
            <a:pPr marL="514350" indent="-514350">
              <a:defRPr/>
            </a:pPr>
            <a:r>
              <a:rPr lang="en-US" dirty="0"/>
              <a:t>Fungicides e.g. </a:t>
            </a:r>
            <a:r>
              <a:rPr lang="en-US" dirty="0" err="1"/>
              <a:t>organomercurials</a:t>
            </a:r>
            <a:endParaRPr lang="sw-KE" dirty="0"/>
          </a:p>
          <a:p>
            <a:pPr>
              <a:defRPr/>
            </a:pPr>
            <a:endParaRPr lang="sw-K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br>
              <a:rPr lang="en-US" sz="2800" i="1"/>
            </a:br>
            <a:br>
              <a:rPr lang="en-US" sz="3000"/>
            </a:br>
            <a:r>
              <a:rPr lang="en-US" sz="400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How chemicals enter foods </a:t>
            </a:r>
            <a:br>
              <a:rPr lang="sw-KE" sz="4000"/>
            </a:br>
            <a:endParaRPr lang="sw-KE" sz="4000"/>
          </a:p>
        </p:txBody>
      </p:sp>
      <p:sp>
        <p:nvSpPr>
          <p:cNvPr id="118787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sz="2800">
                <a:solidFill>
                  <a:srgbClr val="00B050"/>
                </a:solidFill>
              </a:rPr>
              <a:t>Accidental contamination </a:t>
            </a:r>
            <a:r>
              <a:rPr lang="en-US" sz="2800"/>
              <a:t>by Heavy metals, Pesticides, and radionuclides.	</a:t>
            </a:r>
            <a:endParaRPr lang="sw-KE" sz="2800"/>
          </a:p>
          <a:p>
            <a:r>
              <a:rPr lang="en-US" sz="2800">
                <a:solidFill>
                  <a:srgbClr val="00B050"/>
                </a:solidFill>
              </a:rPr>
              <a:t>Intentional addition </a:t>
            </a:r>
            <a:r>
              <a:rPr lang="en-US" sz="2800"/>
              <a:t>e.g preservatives such as nitrite and sodium nicotinate for color preservation and fungicides used as dressing during storage.</a:t>
            </a:r>
            <a:endParaRPr lang="sw-KE" sz="2800"/>
          </a:p>
          <a:p>
            <a:r>
              <a:rPr lang="en-US" sz="2800">
                <a:solidFill>
                  <a:srgbClr val="00B050"/>
                </a:solidFill>
              </a:rPr>
              <a:t>Leaching from containers </a:t>
            </a:r>
            <a:r>
              <a:rPr lang="en-US" sz="2800"/>
              <a:t>e.g zinc galvanized containers by acid foods, copper surfaces, lead pipes, asbestos roofs.</a:t>
            </a:r>
            <a:endParaRPr lang="sw-KE" sz="2800"/>
          </a:p>
          <a:p>
            <a:r>
              <a:rPr lang="en-US" sz="2800">
                <a:solidFill>
                  <a:srgbClr val="00B050"/>
                </a:solidFill>
              </a:rPr>
              <a:t>Usage: </a:t>
            </a:r>
            <a:r>
              <a:rPr lang="en-US" sz="2800"/>
              <a:t>Presence of such chemicals in food as a result of use of their use in animal and crop husbandry</a:t>
            </a:r>
            <a:endParaRPr lang="sw-KE" sz="2800"/>
          </a:p>
          <a:p>
            <a:r>
              <a:rPr lang="en-US" sz="2800">
                <a:solidFill>
                  <a:srgbClr val="00B050"/>
                </a:solidFill>
              </a:rPr>
              <a:t>Maliciously</a:t>
            </a:r>
            <a:r>
              <a:rPr lang="en-US" sz="2800"/>
              <a:t> added to cause harm (is rare). </a:t>
            </a:r>
            <a:endParaRPr lang="sw-KE" sz="2800"/>
          </a:p>
          <a:p>
            <a:endParaRPr lang="sw-K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44563"/>
          </a:xfrm>
        </p:spPr>
        <p:txBody>
          <a:bodyPr/>
          <a:lstStyle/>
          <a:p>
            <a:r>
              <a:rPr lang="en-US" b="1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Biotoxications</a:t>
            </a:r>
            <a:endParaRPr lang="sw-KE">
              <a:solidFill>
                <a:srgbClr val="00B05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288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/>
              <a:t>These are disorders resulting from ingestion of a poisonous substance (a biotoxin) present in the body of a plant or animal. </a:t>
            </a:r>
          </a:p>
          <a:p>
            <a:r>
              <a:rPr lang="en-US"/>
              <a:t>Such substances are derived from plants or animals presumably as a result of metabolic activities. </a:t>
            </a:r>
          </a:p>
          <a:p>
            <a:r>
              <a:rPr lang="en-US"/>
              <a:t>Only a small proportion of the species of fish and shellfish taken for human consumption throughout the world contain biotoxins. </a:t>
            </a:r>
            <a:endParaRPr lang="sw-K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Others\Comm; Med\1st and 2nd year classes\190372a9ca7374e0d7fdd254442f46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7848600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651" name="Picture 3" descr="D:\Others\Comm; Med\1st and 2nd year classes\self-service-pakistani-restaurant-indian-food-102859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83058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626" name="Picture 2" descr="D:\Others\Comm; Med\1st and 2nd year classes\food-borne-disease-its-prevention-5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83058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Others\Comm; Med\1st and 2nd year classes\C8ihzQeXsAE0U1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C</a:t>
            </a:r>
            <a:r>
              <a:rPr lang="en-US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lassification</a:t>
            </a:r>
            <a:endParaRPr lang="sw-KE" dirty="0">
              <a:solidFill>
                <a:srgbClr val="C0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4400" dirty="0"/>
              <a:t>Classified into:</a:t>
            </a:r>
          </a:p>
          <a:p>
            <a:pPr eaLnBrk="1" hangingPunct="1">
              <a:buFont typeface="Arial" charset="0"/>
              <a:buNone/>
            </a:pPr>
            <a:endParaRPr lang="en-US" sz="4400" dirty="0"/>
          </a:p>
          <a:p>
            <a:pPr marL="914400" lvl="1" indent="-514350" eaLnBrk="1" hangingPunct="1">
              <a:buFont typeface="Calibri" pitchFamily="34" charset="0"/>
              <a:buAutoNum type="arabicPeriod"/>
            </a:pPr>
            <a:r>
              <a:rPr lang="en-US" sz="4000" dirty="0"/>
              <a:t>Food borne infections and</a:t>
            </a:r>
          </a:p>
          <a:p>
            <a:pPr marL="914400" lvl="1" indent="-514350" eaLnBrk="1" hangingPunct="1">
              <a:buFont typeface="Calibri" pitchFamily="34" charset="0"/>
              <a:buAutoNum type="arabicPeriod"/>
            </a:pPr>
            <a:r>
              <a:rPr lang="en-US" sz="4000" dirty="0"/>
              <a:t>Food borne intoxications</a:t>
            </a:r>
          </a:p>
          <a:p>
            <a:pPr eaLnBrk="1" hangingPunct="1">
              <a:buFont typeface="Arial" charset="0"/>
              <a:buNone/>
            </a:pPr>
            <a:endParaRPr lang="sw-K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Others\Comm; Med\1st and 2nd year classes\food-spoilage-and-food-borne-diseases-14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81534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Others\Comm; Med\1st and 2nd year classes\food-borne-infections-vs-intoxication-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1534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602" name="Picture 2" descr="D:\Others\Comm; Med\1st and 2nd year classes\CLASSIFICATION+OF+FOOD+BORNE+DISEA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674" name="Picture 2" descr="D:\Others\Comm; Med\1st and 2nd year classes\virus-clipart-typhoid-93990-5629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5305</TotalTime>
  <Words>856</Words>
  <Application>Microsoft Office PowerPoint</Application>
  <PresentationFormat>On-screen Show (4:3)</PresentationFormat>
  <Paragraphs>93</Paragraphs>
  <Slides>26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Aharoni</vt:lpstr>
      <vt:lpstr>Arial</vt:lpstr>
      <vt:lpstr>Calibri</vt:lpstr>
      <vt:lpstr>Wingdings</vt:lpstr>
      <vt:lpstr>Office Theme</vt:lpstr>
      <vt:lpstr>MODULE TWO COMMUNICABLE DISEASES</vt:lpstr>
      <vt:lpstr> </vt:lpstr>
      <vt:lpstr>PowerPoint Presentation</vt:lpstr>
      <vt:lpstr>PowerPoint Presentation</vt:lpstr>
      <vt:lpstr>Classification</vt:lpstr>
      <vt:lpstr>PowerPoint Presentation</vt:lpstr>
      <vt:lpstr>PowerPoint Presentation</vt:lpstr>
      <vt:lpstr>PowerPoint Presentation</vt:lpstr>
      <vt:lpstr>PowerPoint Presentation</vt:lpstr>
      <vt:lpstr> Salmonella food poisoning outbreaks  </vt:lpstr>
      <vt:lpstr> Typhoid and Paratyphoid fever  (Enteric fevers) </vt:lpstr>
      <vt:lpstr> Cholera </vt:lpstr>
      <vt:lpstr>PowerPoint Presentation</vt:lpstr>
      <vt:lpstr>Transmission</vt:lpstr>
      <vt:lpstr>Characteristics of viral food borne infections</vt:lpstr>
      <vt:lpstr>Infectious hepatitis A</vt:lpstr>
      <vt:lpstr>PowerPoint Presentation</vt:lpstr>
      <vt:lpstr> FOOD BORNE INTOXICATIONS </vt:lpstr>
      <vt:lpstr>Food borne intoxications……</vt:lpstr>
      <vt:lpstr> BACTERIAL FOOD BORNE INTOXICATIONS </vt:lpstr>
      <vt:lpstr>CHEMICAL FOODBORNE INTOXICATION</vt:lpstr>
      <vt:lpstr>Chemical substances involved</vt:lpstr>
      <vt:lpstr>  How chemicals enter foods  </vt:lpstr>
      <vt:lpstr>Biotoxications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BORNE DISEASES</dc:title>
  <dc:creator>TOSHIBA</dc:creator>
  <cp:lastModifiedBy>DELL</cp:lastModifiedBy>
  <cp:revision>256</cp:revision>
  <dcterms:created xsi:type="dcterms:W3CDTF">2012-04-10T18:47:26Z</dcterms:created>
  <dcterms:modified xsi:type="dcterms:W3CDTF">2025-11-05T17:30:39Z</dcterms:modified>
</cp:coreProperties>
</file>